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6C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711" autoAdjust="0"/>
  </p:normalViewPr>
  <p:slideViewPr>
    <p:cSldViewPr snapToGrid="0" snapToObjects="1">
      <p:cViewPr varScale="1">
        <p:scale>
          <a:sx n="101" d="100"/>
          <a:sy n="101" d="100"/>
        </p:scale>
        <p:origin x="126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9" Type="http://schemas.openxmlformats.org/officeDocument/2006/relationships/viewProps" Target="viewProps.xml" /><Relationship Id="rId18" Type="http://schemas.openxmlformats.org/officeDocument/2006/relationships/presProps" Target="presProps.xml" /><Relationship Id="rId22" Type="http://schemas.microsoft.com/office/2016/11/relationships/changesInfo" Target="changesInfos/changesInfo1.xml" /><Relationship Id="rId1" Type="http://schemas.openxmlformats.org/officeDocument/2006/relationships/slideMaster" Target="slideMasters/slideMaster1.xml" /><Relationship Id="rId21" Type="http://schemas.openxmlformats.org/officeDocument/2006/relationships/tableStyles" Target="tableStyles.xml" /><Relationship Id="rId20" Type="http://schemas.openxmlformats.org/officeDocument/2006/relationships/theme" Target="theme/theme1.xml" /></Relationships>
</file>

<file path=ppt/media/image1.png>
</file>

<file path=ppt/media/image10.jp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1E0579A-F3AC-4964-96E7-A171BCF22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493"/>
            <a:ext cx="9144000" cy="6856507"/>
          </a:xfrm>
          <a:prstGeom prst="rect">
            <a:avLst/>
          </a:prstGeom>
        </p:spPr>
      </p:pic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 anchor="b"/>
          <a:lstStyle>
            <a:lvl1pPr algn="l">
              <a:lnSpc>
                <a:spcPct val="90000"/>
              </a:lnSpc>
              <a:defRPr sz="3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/>
          <a:lstStyle>
            <a:lvl1pPr marL="0" indent="0">
              <a:lnSpc>
                <a:spcPct val="70000"/>
              </a:lnSpc>
              <a:buFont typeface="Times" pitchFamily="1" charset="0"/>
              <a:buNone/>
              <a:defRPr sz="2400" i="1">
                <a:solidFill>
                  <a:schemeClr val="bg1"/>
                </a:solidFill>
                <a:latin typeface="Times New Roman" pitchFamily="1" charset="0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951"/>
            <a:ext cx="8229600" cy="5225148"/>
          </a:xfrm>
          <a:prstGeom prst="rect">
            <a:avLst/>
          </a:prstGeom>
        </p:spPr>
        <p:txBody>
          <a:bodyPr>
            <a:normAutofit/>
          </a:bodyPr>
          <a:lstStyle>
            <a:lvl1pPr marL="5715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7155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4FF2CD-BA5E-4F5E-9E46-CE56402EFD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CA70B621-2899-4FD6-A421-16CF4EA38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9239737-B420-4996-9ED1-EC20511DB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F8BC1-8D13-42CA-86FE-674C1FD88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0682852-896F-4D03-80A4-C3B400458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733554"/>
            <a:ext cx="78867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607F6EC-8D7E-407F-8BC8-2DDB31176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613279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DD9F59-37FD-42C3-8CE9-D4D078CB1A9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ED5DD51-C96C-47C3-ABA9-E8A22C1CD1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CA5BF17-E2D6-44AC-9BB4-5447155E05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663442A2-FB29-49C4-B1F2-A2EE588F8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6F377F-A4EE-4D75-9EC1-AF1F92F2A27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76D06B0-0C87-4786-B61E-E14E3966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60F17D1-2328-435E-AB9E-8531B9F6A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U.S. Environmental Protection Agency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4C5FB7E-0D87-411F-AE05-3A243160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A7091F4-5FFD-438F-A212-EB5315A204A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CDC11A-900E-4BEA-937D-8D05396173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5182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61FDCF-9805-4A9C-9704-41DBE522E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890F7E-7020-4B63-BAF6-BE63EAA4A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jhollist.github.io/cc_buoys" TargetMode="Externa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ppodtech.com/" TargetMode="Externa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flame.wisc.edu" TargetMode="Externa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lvl="0" marL="0" indent="0">
              <a:buNone/>
            </a:pPr>
            <a:r>
              <a:rPr/>
              <a:t>High</a:t>
            </a:r>
            <a:r>
              <a:rPr/>
              <a:t> </a:t>
            </a:r>
            <a:r>
              <a:rPr/>
              <a:t>Resolution</a:t>
            </a:r>
            <a:r>
              <a:rPr/>
              <a:t> </a:t>
            </a:r>
            <a:r>
              <a:rPr/>
              <a:t>Dynamics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HABs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Jeff</a:t>
            </a:r>
            <a:r>
              <a:rPr/>
              <a:t> </a:t>
            </a:r>
            <a:r>
              <a:rPr/>
              <a:t>Hollister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pictures/flame_pics/flame_build_1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16200" y="1117600"/>
            <a:ext cx="3911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pictures/flame_pics/uw_flame_mendota_exampl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93800" y="1117600"/>
            <a:ext cx="67437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What:</a:t>
            </a:r>
            <a:r>
              <a:rPr/>
              <a:t> </a:t>
            </a:r>
            <a:r>
              <a:rPr/>
              <a:t>HABS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Buoys</a:t>
            </a:r>
          </a:p>
          <a:p>
            <a:pPr lvl="2"/>
            <a:r>
              <a:rPr/>
              <a:t>Nexsens CB-150</a:t>
            </a:r>
          </a:p>
          <a:p>
            <a:pPr lvl="3"/>
            <a:r>
              <a:rPr/>
              <a:t>Multiparameter sonde</a:t>
            </a:r>
          </a:p>
          <a:p>
            <a:pPr lvl="4"/>
            <a:r>
              <a:rPr/>
              <a:t>Temperature, dissolved oxygen, pH, conductivity, tubirdity, FDOM, chlorophyll, phycocyanin</a:t>
            </a:r>
          </a:p>
          <a:p>
            <a:pPr lvl="3"/>
            <a:r>
              <a:rPr/>
              <a:t>Optical nitrate sensor</a:t>
            </a:r>
          </a:p>
          <a:p>
            <a:pPr lvl="3"/>
            <a:r>
              <a:rPr/>
              <a:t>Weather station</a:t>
            </a:r>
          </a:p>
          <a:p>
            <a:pPr lvl="2"/>
            <a:r>
              <a:rPr/>
              <a:t>FieldKit Water with solar</a:t>
            </a:r>
          </a:p>
          <a:p>
            <a:pPr lvl="3"/>
            <a:r>
              <a:rPr/>
              <a:t>Temperature, dissolved oxygen, pH, conductivity</a:t>
            </a:r>
          </a:p>
          <a:p>
            <a:pPr lvl="1"/>
            <a:r>
              <a:rPr/>
              <a:t>Fixed location</a:t>
            </a:r>
          </a:p>
          <a:p>
            <a:pPr lvl="1"/>
            <a:r>
              <a:rPr/>
              <a:t>Every 15 minutes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pictures/buoy_pics/happy_field_crew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1117600"/>
            <a:ext cx="6959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pictures/buoy_pics/hamblin_buoy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16200" y="1117600"/>
            <a:ext cx="3911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pictures/cheap_pics/FK-Water-Solar_4-Probe-Cables-Solar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60400" y="1117600"/>
            <a:ext cx="78359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Preliminary</a:t>
            </a:r>
            <a:r>
              <a:rPr/>
              <a:t> </a:t>
            </a:r>
            <a:r>
              <a:rPr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Shhhh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Where,</a:t>
            </a:r>
            <a:r>
              <a:rPr/>
              <a:t> </a:t>
            </a:r>
            <a:r>
              <a:rPr/>
              <a:t>When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Shubael Pond and Hamblin Pond</a:t>
            </a:r>
          </a:p>
          <a:p>
            <a:pPr lvl="2"/>
            <a:r>
              <a:rPr/>
              <a:t>Compliments SDR</a:t>
            </a:r>
          </a:p>
          <a:p>
            <a:pPr lvl="2"/>
            <a:r>
              <a:rPr>
                <a:hlinkClick r:id="rId2"/>
              </a:rPr>
              <a:t>A-pod</a:t>
            </a:r>
          </a:p>
          <a:p>
            <a:pPr lvl="1"/>
            <a:r>
              <a:rPr/>
              <a:t>June to November</a:t>
            </a:r>
          </a:p>
          <a:p>
            <a:pPr lvl="2"/>
            <a:r>
              <a:rPr/>
              <a:t>Started 2021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figures/coarse_cape_map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1117600"/>
            <a:ext cx="6959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figures/cape_pond_map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1117600"/>
            <a:ext cx="6959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High</a:t>
            </a:r>
            <a:r>
              <a:rPr/>
              <a:t> </a:t>
            </a:r>
            <a:r>
              <a:rPr/>
              <a:t>Resolution?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Why High Resolution?</a:t>
            </a:r>
          </a:p>
          <a:p>
            <a:pPr lvl="2"/>
            <a:r>
              <a:rPr/>
              <a:t>We know the general process</a:t>
            </a:r>
          </a:p>
          <a:p>
            <a:pPr lvl="2"/>
            <a:r>
              <a:rPr/>
              <a:t>Don’t know fine scale triggers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dr_partners_present_files/figure-pptx/unnamed-chunk-2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676400"/>
            <a:ext cx="8229600" cy="411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High</a:t>
            </a:r>
            <a:r>
              <a:rPr/>
              <a:t> </a:t>
            </a:r>
            <a:r>
              <a:rPr/>
              <a:t>Resolution?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Why High Resolution?</a:t>
            </a:r>
          </a:p>
          <a:p>
            <a:pPr lvl="2"/>
            <a:r>
              <a:rPr/>
              <a:t>We know the general process</a:t>
            </a:r>
          </a:p>
          <a:p>
            <a:pPr lvl="2"/>
            <a:r>
              <a:rPr/>
              <a:t>Don’t know fine scale triggers</a:t>
            </a:r>
          </a:p>
          <a:p>
            <a:pPr lvl="2"/>
            <a:r>
              <a:rPr/>
              <a:t>Forecasting requires high resolution (e.g. )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../figures/rhody_ponds_timescal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257300"/>
            <a:ext cx="8229600" cy="4927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What:</a:t>
            </a:r>
            <a:r>
              <a:rPr/>
              <a:t> </a:t>
            </a:r>
            <a:r>
              <a:rPr/>
              <a:t>HABS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Fast Limnological Automated Measurments (FLAMe)</a:t>
            </a:r>
          </a:p>
          <a:p>
            <a:pPr lvl="2"/>
            <a:r>
              <a:rPr/>
              <a:t>University of Wisconsin Center for Limnology: </a:t>
            </a:r>
            <a:r>
              <a:rPr>
                <a:hlinkClick r:id="rId2"/>
              </a:rPr>
              <a:t>https://flame.wisc.edu</a:t>
            </a:r>
          </a:p>
          <a:p>
            <a:pPr lvl="2"/>
            <a:r>
              <a:rPr/>
              <a:t>On-board flow through system</a:t>
            </a:r>
          </a:p>
          <a:p>
            <a:pPr lvl="2"/>
            <a:r>
              <a:rPr/>
              <a:t>Multiparameter Sonde</a:t>
            </a:r>
          </a:p>
          <a:p>
            <a:pPr lvl="2"/>
            <a:r>
              <a:rPr/>
              <a:t>Optical nitrate sensor</a:t>
            </a:r>
          </a:p>
          <a:p>
            <a:pPr lvl="2"/>
            <a:r>
              <a:rPr/>
              <a:t>Measurements approx. every 20 meters</a:t>
            </a:r>
          </a:p>
          <a:p>
            <a:pPr lvl="2"/>
            <a:r>
              <a:rPr/>
              <a:t>Twice a month</a:t>
            </a:r>
          </a:p>
          <a:p>
            <a:pPr lvl="2"/>
            <a:r>
              <a:rPr/>
              <a:t>Work in progress!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738</Words>
  <Application>Microsoft Office PowerPoint</Application>
  <PresentationFormat>On-screen Show (4:3)</PresentationFormat>
  <Paragraphs>165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Courier</vt:lpstr>
      <vt:lpstr>Times</vt:lpstr>
      <vt:lpstr>Times New Roman</vt:lpstr>
      <vt:lpstr>Office Theme</vt:lpstr>
      <vt:lpstr>Two steps forward, one step back:</vt:lpstr>
      <vt:lpstr>The story</vt:lpstr>
      <vt:lpstr>The cast</vt:lpstr>
      <vt:lpstr>Two steps forward: R</vt:lpstr>
      <vt:lpstr>One step back: R</vt:lpstr>
      <vt:lpstr>Progress: R</vt:lpstr>
      <vt:lpstr>Two steps forward: GitHub</vt:lpstr>
      <vt:lpstr>One step back: GitHub</vt:lpstr>
      <vt:lpstr>Progress: GitHub</vt:lpstr>
      <vt:lpstr>Two steps forward: Pre-prints and post-publication review</vt:lpstr>
      <vt:lpstr>One step back: Pre-prints and post-publication review</vt:lpstr>
      <vt:lpstr>Progress: Pre-prints and post-publication review</vt:lpstr>
      <vt:lpstr>Two steps forward: Code review</vt:lpstr>
      <vt:lpstr>One step back: Code review</vt:lpstr>
      <vt:lpstr>Progress: Code review</vt:lpstr>
      <vt:lpstr>Two steps forward: Licensing</vt:lpstr>
      <vt:lpstr>One step back: Licensing</vt:lpstr>
      <vt:lpstr>Progress: Licensing</vt:lpstr>
      <vt:lpstr>Two steps forward: Shiny</vt:lpstr>
      <vt:lpstr>One step back: Shiny</vt:lpstr>
      <vt:lpstr>Progress: Shiny</vt:lpstr>
      <vt:lpstr>Unorganized parting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Resolution Dynamics of HABs</dc:title>
  <dc:creator>Jeff Hollister</dc:creator>
  <cp:keywords/>
  <dcterms:created xsi:type="dcterms:W3CDTF">2021-07-28T13:41:04Z</dcterms:created>
  <dcterms:modified xsi:type="dcterms:W3CDTF">2021-07-28T13:41:04Z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7/28/2021</vt:lpwstr>
  </property>
  <property fmtid="{D5CDD505-2E9C-101B-9397-08002B2CF9AE}" pid="3" name="output">
    <vt:lpwstr/>
  </property>
</Properties>
</file>